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9481" autoAdjust="0"/>
  </p:normalViewPr>
  <p:slideViewPr>
    <p:cSldViewPr snapToGrid="0">
      <p:cViewPr varScale="1">
        <p:scale>
          <a:sx n="71" d="100"/>
          <a:sy n="71" d="100"/>
        </p:scale>
        <p:origin x="28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A60AE0-2CD5-446D-ACD1-8F5354BF2412}"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42E243DC-C66F-429A-A971-7C36DED84D57}">
      <dgm:prSet/>
      <dgm:spPr/>
      <dgm:t>
        <a:bodyPr/>
        <a:lstStyle/>
        <a:p>
          <a:pPr>
            <a:lnSpc>
              <a:spcPct val="100000"/>
            </a:lnSpc>
          </a:pPr>
          <a:r>
            <a:rPr lang="en-US" dirty="0"/>
            <a:t>Citizens engaged directly with officials and agencies through replies, threads, and Q&amp;A sessions</a:t>
          </a:r>
        </a:p>
      </dgm:t>
    </dgm:pt>
    <dgm:pt modelId="{11859C9F-BE92-4E46-8BEF-0BB1E81494B9}" type="parTrans" cxnId="{84C3DFF8-BE63-4E02-83CD-B9C47C05EC12}">
      <dgm:prSet/>
      <dgm:spPr/>
      <dgm:t>
        <a:bodyPr/>
        <a:lstStyle/>
        <a:p>
          <a:endParaRPr lang="en-US"/>
        </a:p>
      </dgm:t>
    </dgm:pt>
    <dgm:pt modelId="{69170904-EECE-481E-AC70-87952B4DB293}" type="sibTrans" cxnId="{84C3DFF8-BE63-4E02-83CD-B9C47C05EC12}">
      <dgm:prSet/>
      <dgm:spPr/>
      <dgm:t>
        <a:bodyPr/>
        <a:lstStyle/>
        <a:p>
          <a:endParaRPr lang="en-US"/>
        </a:p>
      </dgm:t>
    </dgm:pt>
    <dgm:pt modelId="{E2825B7D-759C-4D4C-A4F4-944F697CEBC4}">
      <dgm:prSet/>
      <dgm:spPr/>
      <dgm:t>
        <a:bodyPr/>
        <a:lstStyle/>
        <a:p>
          <a:pPr>
            <a:lnSpc>
              <a:spcPct val="100000"/>
            </a:lnSpc>
          </a:pPr>
          <a:r>
            <a:rPr lang="en-US" dirty="0"/>
            <a:t>Officials used polls and hashtags to gauge public opinion and dispel misinformation</a:t>
          </a:r>
        </a:p>
      </dgm:t>
    </dgm:pt>
    <dgm:pt modelId="{F5732A0D-8489-439D-B86D-72DBDA303529}" type="sibTrans" cxnId="{5D012A0A-9997-4AE2-83B8-8575614172BF}">
      <dgm:prSet/>
      <dgm:spPr/>
      <dgm:t>
        <a:bodyPr/>
        <a:lstStyle/>
        <a:p>
          <a:endParaRPr lang="en-US"/>
        </a:p>
      </dgm:t>
    </dgm:pt>
    <dgm:pt modelId="{939C488A-12CA-4E4C-ABF9-84A8907274FC}" type="parTrans" cxnId="{5D012A0A-9997-4AE2-83B8-8575614172BF}">
      <dgm:prSet/>
      <dgm:spPr/>
      <dgm:t>
        <a:bodyPr/>
        <a:lstStyle/>
        <a:p>
          <a:endParaRPr lang="en-US"/>
        </a:p>
      </dgm:t>
    </dgm:pt>
    <dgm:pt modelId="{BC663BCE-697E-4A41-87FF-D7D32CCF4F46}">
      <dgm:prSet/>
      <dgm:spPr/>
      <dgm:t>
        <a:bodyPr/>
        <a:lstStyle/>
        <a:p>
          <a:pPr>
            <a:lnSpc>
              <a:spcPct val="100000"/>
            </a:lnSpc>
          </a:pPr>
          <a:r>
            <a:rPr lang="en-US" dirty="0"/>
            <a:t>Twitter became a space for dialogue between the government and the public</a:t>
          </a:r>
        </a:p>
      </dgm:t>
    </dgm:pt>
    <dgm:pt modelId="{7566D87A-928F-44E8-9833-7A5834C281C4}" type="sibTrans" cxnId="{2385CEF2-C963-42FF-8D0F-EC540319D414}">
      <dgm:prSet/>
      <dgm:spPr/>
      <dgm:t>
        <a:bodyPr/>
        <a:lstStyle/>
        <a:p>
          <a:endParaRPr lang="en-US"/>
        </a:p>
      </dgm:t>
    </dgm:pt>
    <dgm:pt modelId="{177FAFC9-A299-4E1A-A451-86826A375902}" type="parTrans" cxnId="{2385CEF2-C963-42FF-8D0F-EC540319D414}">
      <dgm:prSet/>
      <dgm:spPr/>
      <dgm:t>
        <a:bodyPr/>
        <a:lstStyle/>
        <a:p>
          <a:endParaRPr lang="en-US"/>
        </a:p>
      </dgm:t>
    </dgm:pt>
    <dgm:pt modelId="{13BA7543-A5C9-473D-B1BB-24FD3641302E}" type="pres">
      <dgm:prSet presAssocID="{74A60AE0-2CD5-446D-ACD1-8F5354BF2412}" presName="root" presStyleCnt="0">
        <dgm:presLayoutVars>
          <dgm:dir/>
          <dgm:resizeHandles val="exact"/>
        </dgm:presLayoutVars>
      </dgm:prSet>
      <dgm:spPr/>
    </dgm:pt>
    <dgm:pt modelId="{F09ACDD6-CF73-451E-83B5-CB59FD0656B9}" type="pres">
      <dgm:prSet presAssocID="{42E243DC-C66F-429A-A971-7C36DED84D57}" presName="compNode" presStyleCnt="0"/>
      <dgm:spPr/>
    </dgm:pt>
    <dgm:pt modelId="{0AA15FB1-6AFD-48B7-95B6-B126D2ED1ABC}" type="pres">
      <dgm:prSet presAssocID="{42E243DC-C66F-429A-A971-7C36DED84D5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ubtitles"/>
        </a:ext>
      </dgm:extLst>
    </dgm:pt>
    <dgm:pt modelId="{F086A7E9-67D1-4534-9F7C-CFB868E18517}" type="pres">
      <dgm:prSet presAssocID="{42E243DC-C66F-429A-A971-7C36DED84D57}" presName="spaceRect" presStyleCnt="0"/>
      <dgm:spPr/>
    </dgm:pt>
    <dgm:pt modelId="{092CE88F-DE84-4285-9672-92042E98594D}" type="pres">
      <dgm:prSet presAssocID="{42E243DC-C66F-429A-A971-7C36DED84D57}" presName="textRect" presStyleLbl="revTx" presStyleIdx="0" presStyleCnt="3">
        <dgm:presLayoutVars>
          <dgm:chMax val="1"/>
          <dgm:chPref val="1"/>
        </dgm:presLayoutVars>
      </dgm:prSet>
      <dgm:spPr/>
    </dgm:pt>
    <dgm:pt modelId="{035375DB-FC2F-4524-A2EE-479F3D4B958A}" type="pres">
      <dgm:prSet presAssocID="{69170904-EECE-481E-AC70-87952B4DB293}" presName="sibTrans" presStyleCnt="0"/>
      <dgm:spPr/>
    </dgm:pt>
    <dgm:pt modelId="{2B4E28C3-7FE1-4223-8568-BA807860751E}" type="pres">
      <dgm:prSet presAssocID="{E2825B7D-759C-4D4C-A4F4-944F697CEBC4}" presName="compNode" presStyleCnt="0"/>
      <dgm:spPr/>
    </dgm:pt>
    <dgm:pt modelId="{6B77C851-05B9-432F-BAF5-0198D0B1528E}" type="pres">
      <dgm:prSet presAssocID="{E2825B7D-759C-4D4C-A4F4-944F697CEBC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HummingBird"/>
        </a:ext>
      </dgm:extLst>
    </dgm:pt>
    <dgm:pt modelId="{B9557E64-CCD4-486D-8340-520273F92D2E}" type="pres">
      <dgm:prSet presAssocID="{E2825B7D-759C-4D4C-A4F4-944F697CEBC4}" presName="spaceRect" presStyleCnt="0"/>
      <dgm:spPr/>
    </dgm:pt>
    <dgm:pt modelId="{189D770A-3303-45F5-807D-FEF114EEC85B}" type="pres">
      <dgm:prSet presAssocID="{E2825B7D-759C-4D4C-A4F4-944F697CEBC4}" presName="textRect" presStyleLbl="revTx" presStyleIdx="1" presStyleCnt="3">
        <dgm:presLayoutVars>
          <dgm:chMax val="1"/>
          <dgm:chPref val="1"/>
        </dgm:presLayoutVars>
      </dgm:prSet>
      <dgm:spPr/>
    </dgm:pt>
    <dgm:pt modelId="{9F8F7011-70F4-4A70-8F21-FEDD81EA95D7}" type="pres">
      <dgm:prSet presAssocID="{F5732A0D-8489-439D-B86D-72DBDA303529}" presName="sibTrans" presStyleCnt="0"/>
      <dgm:spPr/>
    </dgm:pt>
    <dgm:pt modelId="{327085FC-E6EB-4963-9FD9-AF1A2A6A85F0}" type="pres">
      <dgm:prSet presAssocID="{BC663BCE-697E-4A41-87FF-D7D32CCF4F46}" presName="compNode" presStyleCnt="0"/>
      <dgm:spPr/>
    </dgm:pt>
    <dgm:pt modelId="{54388711-A07A-4E28-9150-C3225007880C}" type="pres">
      <dgm:prSet presAssocID="{BC663BCE-697E-4A41-87FF-D7D32CCF4F4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at"/>
        </a:ext>
      </dgm:extLst>
    </dgm:pt>
    <dgm:pt modelId="{1FCAF610-08BA-4F04-B384-E2650B357E5E}" type="pres">
      <dgm:prSet presAssocID="{BC663BCE-697E-4A41-87FF-D7D32CCF4F46}" presName="spaceRect" presStyleCnt="0"/>
      <dgm:spPr/>
    </dgm:pt>
    <dgm:pt modelId="{8D2ED90B-743C-4687-80A8-EB812CC8D741}" type="pres">
      <dgm:prSet presAssocID="{BC663BCE-697E-4A41-87FF-D7D32CCF4F46}" presName="textRect" presStyleLbl="revTx" presStyleIdx="2" presStyleCnt="3">
        <dgm:presLayoutVars>
          <dgm:chMax val="1"/>
          <dgm:chPref val="1"/>
        </dgm:presLayoutVars>
      </dgm:prSet>
      <dgm:spPr/>
    </dgm:pt>
  </dgm:ptLst>
  <dgm:cxnLst>
    <dgm:cxn modelId="{960D3109-59F5-42DC-A230-179CB8F751F4}" type="presOf" srcId="{BC663BCE-697E-4A41-87FF-D7D32CCF4F46}" destId="{8D2ED90B-743C-4687-80A8-EB812CC8D741}" srcOrd="0" destOrd="0" presId="urn:microsoft.com/office/officeart/2018/2/layout/IconLabelList"/>
    <dgm:cxn modelId="{5D012A0A-9997-4AE2-83B8-8575614172BF}" srcId="{74A60AE0-2CD5-446D-ACD1-8F5354BF2412}" destId="{E2825B7D-759C-4D4C-A4F4-944F697CEBC4}" srcOrd="1" destOrd="0" parTransId="{939C488A-12CA-4E4C-ABF9-84A8907274FC}" sibTransId="{F5732A0D-8489-439D-B86D-72DBDA303529}"/>
    <dgm:cxn modelId="{4A011F84-B03B-4339-B3FD-6CEB7D639A69}" type="presOf" srcId="{42E243DC-C66F-429A-A971-7C36DED84D57}" destId="{092CE88F-DE84-4285-9672-92042E98594D}" srcOrd="0" destOrd="0" presId="urn:microsoft.com/office/officeart/2018/2/layout/IconLabelList"/>
    <dgm:cxn modelId="{D27E13D1-7AE2-48CF-8FA9-B56FC291E310}" type="presOf" srcId="{74A60AE0-2CD5-446D-ACD1-8F5354BF2412}" destId="{13BA7543-A5C9-473D-B1BB-24FD3641302E}" srcOrd="0" destOrd="0" presId="urn:microsoft.com/office/officeart/2018/2/layout/IconLabelList"/>
    <dgm:cxn modelId="{5F8B2CD9-1BD9-4328-A279-2D29CC40A7E0}" type="presOf" srcId="{E2825B7D-759C-4D4C-A4F4-944F697CEBC4}" destId="{189D770A-3303-45F5-807D-FEF114EEC85B}" srcOrd="0" destOrd="0" presId="urn:microsoft.com/office/officeart/2018/2/layout/IconLabelList"/>
    <dgm:cxn modelId="{2385CEF2-C963-42FF-8D0F-EC540319D414}" srcId="{74A60AE0-2CD5-446D-ACD1-8F5354BF2412}" destId="{BC663BCE-697E-4A41-87FF-D7D32CCF4F46}" srcOrd="2" destOrd="0" parTransId="{177FAFC9-A299-4E1A-A451-86826A375902}" sibTransId="{7566D87A-928F-44E8-9833-7A5834C281C4}"/>
    <dgm:cxn modelId="{84C3DFF8-BE63-4E02-83CD-B9C47C05EC12}" srcId="{74A60AE0-2CD5-446D-ACD1-8F5354BF2412}" destId="{42E243DC-C66F-429A-A971-7C36DED84D57}" srcOrd="0" destOrd="0" parTransId="{11859C9F-BE92-4E46-8BEF-0BB1E81494B9}" sibTransId="{69170904-EECE-481E-AC70-87952B4DB293}"/>
    <dgm:cxn modelId="{1754AB14-C6BE-42E6-A658-9839DC994B7C}" type="presParOf" srcId="{13BA7543-A5C9-473D-B1BB-24FD3641302E}" destId="{F09ACDD6-CF73-451E-83B5-CB59FD0656B9}" srcOrd="0" destOrd="0" presId="urn:microsoft.com/office/officeart/2018/2/layout/IconLabelList"/>
    <dgm:cxn modelId="{6FCB2E7F-3065-4AA0-A1EB-C2EEBBBEAFF0}" type="presParOf" srcId="{F09ACDD6-CF73-451E-83B5-CB59FD0656B9}" destId="{0AA15FB1-6AFD-48B7-95B6-B126D2ED1ABC}" srcOrd="0" destOrd="0" presId="urn:microsoft.com/office/officeart/2018/2/layout/IconLabelList"/>
    <dgm:cxn modelId="{8A29326D-5F2A-4B3A-AFE0-46A1DAD45E4C}" type="presParOf" srcId="{F09ACDD6-CF73-451E-83B5-CB59FD0656B9}" destId="{F086A7E9-67D1-4534-9F7C-CFB868E18517}" srcOrd="1" destOrd="0" presId="urn:microsoft.com/office/officeart/2018/2/layout/IconLabelList"/>
    <dgm:cxn modelId="{D4280682-8811-4501-ADD0-CC992DC79CCD}" type="presParOf" srcId="{F09ACDD6-CF73-451E-83B5-CB59FD0656B9}" destId="{092CE88F-DE84-4285-9672-92042E98594D}" srcOrd="2" destOrd="0" presId="urn:microsoft.com/office/officeart/2018/2/layout/IconLabelList"/>
    <dgm:cxn modelId="{E0AB537B-0519-4BC7-815F-168A70560459}" type="presParOf" srcId="{13BA7543-A5C9-473D-B1BB-24FD3641302E}" destId="{035375DB-FC2F-4524-A2EE-479F3D4B958A}" srcOrd="1" destOrd="0" presId="urn:microsoft.com/office/officeart/2018/2/layout/IconLabelList"/>
    <dgm:cxn modelId="{DAE80D51-FC97-4E92-97C4-F1F4B79BC379}" type="presParOf" srcId="{13BA7543-A5C9-473D-B1BB-24FD3641302E}" destId="{2B4E28C3-7FE1-4223-8568-BA807860751E}" srcOrd="2" destOrd="0" presId="urn:microsoft.com/office/officeart/2018/2/layout/IconLabelList"/>
    <dgm:cxn modelId="{901BB7F4-0387-496E-A7E0-82E29D179FCC}" type="presParOf" srcId="{2B4E28C3-7FE1-4223-8568-BA807860751E}" destId="{6B77C851-05B9-432F-BAF5-0198D0B1528E}" srcOrd="0" destOrd="0" presId="urn:microsoft.com/office/officeart/2018/2/layout/IconLabelList"/>
    <dgm:cxn modelId="{4ADD7D41-B1B0-4135-86C3-2971B6E80DFC}" type="presParOf" srcId="{2B4E28C3-7FE1-4223-8568-BA807860751E}" destId="{B9557E64-CCD4-486D-8340-520273F92D2E}" srcOrd="1" destOrd="0" presId="urn:microsoft.com/office/officeart/2018/2/layout/IconLabelList"/>
    <dgm:cxn modelId="{A616B18E-E129-40E0-A9C5-A17F052A5033}" type="presParOf" srcId="{2B4E28C3-7FE1-4223-8568-BA807860751E}" destId="{189D770A-3303-45F5-807D-FEF114EEC85B}" srcOrd="2" destOrd="0" presId="urn:microsoft.com/office/officeart/2018/2/layout/IconLabelList"/>
    <dgm:cxn modelId="{E931763C-862F-4B08-8B1E-C3EDBFCCCD77}" type="presParOf" srcId="{13BA7543-A5C9-473D-B1BB-24FD3641302E}" destId="{9F8F7011-70F4-4A70-8F21-FEDD81EA95D7}" srcOrd="3" destOrd="0" presId="urn:microsoft.com/office/officeart/2018/2/layout/IconLabelList"/>
    <dgm:cxn modelId="{D4657261-A228-4D8E-B918-F4365554CF24}" type="presParOf" srcId="{13BA7543-A5C9-473D-B1BB-24FD3641302E}" destId="{327085FC-E6EB-4963-9FD9-AF1A2A6A85F0}" srcOrd="4" destOrd="0" presId="urn:microsoft.com/office/officeart/2018/2/layout/IconLabelList"/>
    <dgm:cxn modelId="{8EF1F81C-0653-42A7-A870-2301A62057F6}" type="presParOf" srcId="{327085FC-E6EB-4963-9FD9-AF1A2A6A85F0}" destId="{54388711-A07A-4E28-9150-C3225007880C}" srcOrd="0" destOrd="0" presId="urn:microsoft.com/office/officeart/2018/2/layout/IconLabelList"/>
    <dgm:cxn modelId="{C2283C18-F83F-4A16-B174-6E2B015C199A}" type="presParOf" srcId="{327085FC-E6EB-4963-9FD9-AF1A2A6A85F0}" destId="{1FCAF610-08BA-4F04-B384-E2650B357E5E}" srcOrd="1" destOrd="0" presId="urn:microsoft.com/office/officeart/2018/2/layout/IconLabelList"/>
    <dgm:cxn modelId="{6635679B-9173-4438-AAFD-4023AC827877}" type="presParOf" srcId="{327085FC-E6EB-4963-9FD9-AF1A2A6A85F0}" destId="{8D2ED90B-743C-4687-80A8-EB812CC8D741}"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08318E-C573-49C3-A416-324599497DE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F5DF86C-FC6B-4BBB-A9F0-3DD3651CF9D5}">
      <dgm:prSet/>
      <dgm:spPr/>
      <dgm:t>
        <a:bodyPr/>
        <a:lstStyle/>
        <a:p>
          <a:r>
            <a:rPr lang="en-US"/>
            <a:t>Information overload and algorithm bias</a:t>
          </a:r>
        </a:p>
      </dgm:t>
    </dgm:pt>
    <dgm:pt modelId="{111A733A-E397-441C-B68D-80818773DE1E}" type="parTrans" cxnId="{EBFB3526-990C-4437-B618-4F74A887EAD7}">
      <dgm:prSet/>
      <dgm:spPr/>
      <dgm:t>
        <a:bodyPr/>
        <a:lstStyle/>
        <a:p>
          <a:endParaRPr lang="en-US"/>
        </a:p>
      </dgm:t>
    </dgm:pt>
    <dgm:pt modelId="{C3A9CBC4-83E5-491C-B115-4CD7541A9178}" type="sibTrans" cxnId="{EBFB3526-990C-4437-B618-4F74A887EAD7}">
      <dgm:prSet/>
      <dgm:spPr/>
      <dgm:t>
        <a:bodyPr/>
        <a:lstStyle/>
        <a:p>
          <a:endParaRPr lang="en-US"/>
        </a:p>
      </dgm:t>
    </dgm:pt>
    <dgm:pt modelId="{737792B2-1F61-415D-826A-12786AF01768}">
      <dgm:prSet/>
      <dgm:spPr/>
      <dgm:t>
        <a:bodyPr/>
        <a:lstStyle/>
        <a:p>
          <a:r>
            <a:rPr lang="en-US"/>
            <a:t>Rapid spread of misinformation and disinformation </a:t>
          </a:r>
        </a:p>
      </dgm:t>
    </dgm:pt>
    <dgm:pt modelId="{661E5F5A-2C0D-4255-B8F8-FBFDC2020688}" type="parTrans" cxnId="{20A4748F-FF4F-4CBC-AD9C-18E9AE92C1A0}">
      <dgm:prSet/>
      <dgm:spPr/>
      <dgm:t>
        <a:bodyPr/>
        <a:lstStyle/>
        <a:p>
          <a:endParaRPr lang="en-US"/>
        </a:p>
      </dgm:t>
    </dgm:pt>
    <dgm:pt modelId="{7C6076C2-E0C6-4510-8DA8-4BEF9FDA5ECE}" type="sibTrans" cxnId="{20A4748F-FF4F-4CBC-AD9C-18E9AE92C1A0}">
      <dgm:prSet/>
      <dgm:spPr/>
      <dgm:t>
        <a:bodyPr/>
        <a:lstStyle/>
        <a:p>
          <a:endParaRPr lang="en-US"/>
        </a:p>
      </dgm:t>
    </dgm:pt>
    <dgm:pt modelId="{FB8A5390-ED55-4FD6-B48B-6B23C39BA344}">
      <dgm:prSet/>
      <dgm:spPr/>
      <dgm:t>
        <a:bodyPr/>
        <a:lstStyle/>
        <a:p>
          <a:r>
            <a:rPr lang="en-US"/>
            <a:t>Exclusion of non-users or digitally connected communities</a:t>
          </a:r>
        </a:p>
      </dgm:t>
    </dgm:pt>
    <dgm:pt modelId="{CB901EC0-7FDA-4D8E-B59E-B76E1F2CE8DE}" type="parTrans" cxnId="{CD8E6DC0-3E69-4BA9-B069-CA9875D5F7D0}">
      <dgm:prSet/>
      <dgm:spPr/>
      <dgm:t>
        <a:bodyPr/>
        <a:lstStyle/>
        <a:p>
          <a:endParaRPr lang="en-US"/>
        </a:p>
      </dgm:t>
    </dgm:pt>
    <dgm:pt modelId="{50D1156E-6F55-47C5-869F-56FA3854088A}" type="sibTrans" cxnId="{CD8E6DC0-3E69-4BA9-B069-CA9875D5F7D0}">
      <dgm:prSet/>
      <dgm:spPr/>
      <dgm:t>
        <a:bodyPr/>
        <a:lstStyle/>
        <a:p>
          <a:endParaRPr lang="en-US"/>
        </a:p>
      </dgm:t>
    </dgm:pt>
    <dgm:pt modelId="{EB3F67B6-5EBF-4184-903D-CDA4B7DD806E}">
      <dgm:prSet/>
      <dgm:spPr/>
      <dgm:t>
        <a:bodyPr/>
        <a:lstStyle/>
        <a:p>
          <a:r>
            <a:rPr lang="en-US"/>
            <a:t>Lack of unified messaging across jurisdictions</a:t>
          </a:r>
        </a:p>
      </dgm:t>
    </dgm:pt>
    <dgm:pt modelId="{B0CE4CF3-859F-4E3B-A7FB-B6F46D7A9A48}" type="parTrans" cxnId="{8FC59BDC-16A7-4445-8B5C-07BFA59043D1}">
      <dgm:prSet/>
      <dgm:spPr/>
      <dgm:t>
        <a:bodyPr/>
        <a:lstStyle/>
        <a:p>
          <a:endParaRPr lang="en-US"/>
        </a:p>
      </dgm:t>
    </dgm:pt>
    <dgm:pt modelId="{8542E01E-0FCF-4E39-9DA0-AC9BCF8A6E8E}" type="sibTrans" cxnId="{8FC59BDC-16A7-4445-8B5C-07BFA59043D1}">
      <dgm:prSet/>
      <dgm:spPr/>
      <dgm:t>
        <a:bodyPr/>
        <a:lstStyle/>
        <a:p>
          <a:endParaRPr lang="en-US"/>
        </a:p>
      </dgm:t>
    </dgm:pt>
    <dgm:pt modelId="{7E17B059-72D3-46E4-A2D6-F96DF5485E85}" type="pres">
      <dgm:prSet presAssocID="{8408318E-C573-49C3-A416-324599497DEE}" presName="linear" presStyleCnt="0">
        <dgm:presLayoutVars>
          <dgm:animLvl val="lvl"/>
          <dgm:resizeHandles val="exact"/>
        </dgm:presLayoutVars>
      </dgm:prSet>
      <dgm:spPr/>
    </dgm:pt>
    <dgm:pt modelId="{0EE0263B-C729-419D-9665-470E36EED111}" type="pres">
      <dgm:prSet presAssocID="{3F5DF86C-FC6B-4BBB-A9F0-3DD3651CF9D5}" presName="parentText" presStyleLbl="node1" presStyleIdx="0" presStyleCnt="4">
        <dgm:presLayoutVars>
          <dgm:chMax val="0"/>
          <dgm:bulletEnabled val="1"/>
        </dgm:presLayoutVars>
      </dgm:prSet>
      <dgm:spPr/>
    </dgm:pt>
    <dgm:pt modelId="{112C34B4-0484-4C53-938A-98502079852B}" type="pres">
      <dgm:prSet presAssocID="{C3A9CBC4-83E5-491C-B115-4CD7541A9178}" presName="spacer" presStyleCnt="0"/>
      <dgm:spPr/>
    </dgm:pt>
    <dgm:pt modelId="{D92EF5D8-0E3A-4140-8BA2-FEBFB0C5505D}" type="pres">
      <dgm:prSet presAssocID="{737792B2-1F61-415D-826A-12786AF01768}" presName="parentText" presStyleLbl="node1" presStyleIdx="1" presStyleCnt="4">
        <dgm:presLayoutVars>
          <dgm:chMax val="0"/>
          <dgm:bulletEnabled val="1"/>
        </dgm:presLayoutVars>
      </dgm:prSet>
      <dgm:spPr/>
    </dgm:pt>
    <dgm:pt modelId="{DE9FC9CC-9B22-4314-8A0E-5371B8B0B03B}" type="pres">
      <dgm:prSet presAssocID="{7C6076C2-E0C6-4510-8DA8-4BEF9FDA5ECE}" presName="spacer" presStyleCnt="0"/>
      <dgm:spPr/>
    </dgm:pt>
    <dgm:pt modelId="{2E5B4A53-C27A-4B68-A5FB-C53A790057E9}" type="pres">
      <dgm:prSet presAssocID="{FB8A5390-ED55-4FD6-B48B-6B23C39BA344}" presName="parentText" presStyleLbl="node1" presStyleIdx="2" presStyleCnt="4">
        <dgm:presLayoutVars>
          <dgm:chMax val="0"/>
          <dgm:bulletEnabled val="1"/>
        </dgm:presLayoutVars>
      </dgm:prSet>
      <dgm:spPr/>
    </dgm:pt>
    <dgm:pt modelId="{E8D8F965-04D3-4F82-99BC-1A16187A4DC8}" type="pres">
      <dgm:prSet presAssocID="{50D1156E-6F55-47C5-869F-56FA3854088A}" presName="spacer" presStyleCnt="0"/>
      <dgm:spPr/>
    </dgm:pt>
    <dgm:pt modelId="{93AB24A2-5E49-44FE-AEA2-1564187888CD}" type="pres">
      <dgm:prSet presAssocID="{EB3F67B6-5EBF-4184-903D-CDA4B7DD806E}" presName="parentText" presStyleLbl="node1" presStyleIdx="3" presStyleCnt="4">
        <dgm:presLayoutVars>
          <dgm:chMax val="0"/>
          <dgm:bulletEnabled val="1"/>
        </dgm:presLayoutVars>
      </dgm:prSet>
      <dgm:spPr/>
    </dgm:pt>
  </dgm:ptLst>
  <dgm:cxnLst>
    <dgm:cxn modelId="{EB05BB0A-E035-4D91-8C9E-821A180BB512}" type="presOf" srcId="{EB3F67B6-5EBF-4184-903D-CDA4B7DD806E}" destId="{93AB24A2-5E49-44FE-AEA2-1564187888CD}" srcOrd="0" destOrd="0" presId="urn:microsoft.com/office/officeart/2005/8/layout/vList2"/>
    <dgm:cxn modelId="{EBFB3526-990C-4437-B618-4F74A887EAD7}" srcId="{8408318E-C573-49C3-A416-324599497DEE}" destId="{3F5DF86C-FC6B-4BBB-A9F0-3DD3651CF9D5}" srcOrd="0" destOrd="0" parTransId="{111A733A-E397-441C-B68D-80818773DE1E}" sibTransId="{C3A9CBC4-83E5-491C-B115-4CD7541A9178}"/>
    <dgm:cxn modelId="{86F10B89-31CD-4B89-82BA-785362F647E6}" type="presOf" srcId="{FB8A5390-ED55-4FD6-B48B-6B23C39BA344}" destId="{2E5B4A53-C27A-4B68-A5FB-C53A790057E9}" srcOrd="0" destOrd="0" presId="urn:microsoft.com/office/officeart/2005/8/layout/vList2"/>
    <dgm:cxn modelId="{20A4748F-FF4F-4CBC-AD9C-18E9AE92C1A0}" srcId="{8408318E-C573-49C3-A416-324599497DEE}" destId="{737792B2-1F61-415D-826A-12786AF01768}" srcOrd="1" destOrd="0" parTransId="{661E5F5A-2C0D-4255-B8F8-FBFDC2020688}" sibTransId="{7C6076C2-E0C6-4510-8DA8-4BEF9FDA5ECE}"/>
    <dgm:cxn modelId="{CD8E6DC0-3E69-4BA9-B069-CA9875D5F7D0}" srcId="{8408318E-C573-49C3-A416-324599497DEE}" destId="{FB8A5390-ED55-4FD6-B48B-6B23C39BA344}" srcOrd="2" destOrd="0" parTransId="{CB901EC0-7FDA-4D8E-B59E-B76E1F2CE8DE}" sibTransId="{50D1156E-6F55-47C5-869F-56FA3854088A}"/>
    <dgm:cxn modelId="{BC632CC9-84DD-4F71-8E7F-E2F24162A934}" type="presOf" srcId="{3F5DF86C-FC6B-4BBB-A9F0-3DD3651CF9D5}" destId="{0EE0263B-C729-419D-9665-470E36EED111}" srcOrd="0" destOrd="0" presId="urn:microsoft.com/office/officeart/2005/8/layout/vList2"/>
    <dgm:cxn modelId="{3ACF81D7-AA26-41CE-90F2-33D8FFBB695C}" type="presOf" srcId="{8408318E-C573-49C3-A416-324599497DEE}" destId="{7E17B059-72D3-46E4-A2D6-F96DF5485E85}" srcOrd="0" destOrd="0" presId="urn:microsoft.com/office/officeart/2005/8/layout/vList2"/>
    <dgm:cxn modelId="{8FC59BDC-16A7-4445-8B5C-07BFA59043D1}" srcId="{8408318E-C573-49C3-A416-324599497DEE}" destId="{EB3F67B6-5EBF-4184-903D-CDA4B7DD806E}" srcOrd="3" destOrd="0" parTransId="{B0CE4CF3-859F-4E3B-A7FB-B6F46D7A9A48}" sibTransId="{8542E01E-0FCF-4E39-9DA0-AC9BCF8A6E8E}"/>
    <dgm:cxn modelId="{E55EF1F7-89B0-4ED5-B565-4451A4B74D5A}" type="presOf" srcId="{737792B2-1F61-415D-826A-12786AF01768}" destId="{D92EF5D8-0E3A-4140-8BA2-FEBFB0C5505D}" srcOrd="0" destOrd="0" presId="urn:microsoft.com/office/officeart/2005/8/layout/vList2"/>
    <dgm:cxn modelId="{64BB41B4-65FE-43AF-9E3E-EBACAC306EB2}" type="presParOf" srcId="{7E17B059-72D3-46E4-A2D6-F96DF5485E85}" destId="{0EE0263B-C729-419D-9665-470E36EED111}" srcOrd="0" destOrd="0" presId="urn:microsoft.com/office/officeart/2005/8/layout/vList2"/>
    <dgm:cxn modelId="{7F28E03A-09AA-4B39-9069-DCA95E137D62}" type="presParOf" srcId="{7E17B059-72D3-46E4-A2D6-F96DF5485E85}" destId="{112C34B4-0484-4C53-938A-98502079852B}" srcOrd="1" destOrd="0" presId="urn:microsoft.com/office/officeart/2005/8/layout/vList2"/>
    <dgm:cxn modelId="{38D56554-E68B-41A9-88ED-0AB694F6D2C7}" type="presParOf" srcId="{7E17B059-72D3-46E4-A2D6-F96DF5485E85}" destId="{D92EF5D8-0E3A-4140-8BA2-FEBFB0C5505D}" srcOrd="2" destOrd="0" presId="urn:microsoft.com/office/officeart/2005/8/layout/vList2"/>
    <dgm:cxn modelId="{8B5198D3-E090-42B5-962C-3A4676003C6F}" type="presParOf" srcId="{7E17B059-72D3-46E4-A2D6-F96DF5485E85}" destId="{DE9FC9CC-9B22-4314-8A0E-5371B8B0B03B}" srcOrd="3" destOrd="0" presId="urn:microsoft.com/office/officeart/2005/8/layout/vList2"/>
    <dgm:cxn modelId="{9FFAABF3-42BD-43CC-8858-A2ADFE17A5B8}" type="presParOf" srcId="{7E17B059-72D3-46E4-A2D6-F96DF5485E85}" destId="{2E5B4A53-C27A-4B68-A5FB-C53A790057E9}" srcOrd="4" destOrd="0" presId="urn:microsoft.com/office/officeart/2005/8/layout/vList2"/>
    <dgm:cxn modelId="{243D551C-6B88-4927-B496-FB71D40BB4D7}" type="presParOf" srcId="{7E17B059-72D3-46E4-A2D6-F96DF5485E85}" destId="{E8D8F965-04D3-4F82-99BC-1A16187A4DC8}" srcOrd="5" destOrd="0" presId="urn:microsoft.com/office/officeart/2005/8/layout/vList2"/>
    <dgm:cxn modelId="{56E44517-02F7-40ED-A5FE-39926BC6506A}" type="presParOf" srcId="{7E17B059-72D3-46E4-A2D6-F96DF5485E85}" destId="{93AB24A2-5E49-44FE-AEA2-1564187888C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A15FB1-6AFD-48B7-95B6-B126D2ED1ABC}">
      <dsp:nvSpPr>
        <dsp:cNvPr id="0" name=""/>
        <dsp:cNvSpPr/>
      </dsp:nvSpPr>
      <dsp:spPr>
        <a:xfrm>
          <a:off x="1212569" y="987197"/>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92CE88F-DE84-4285-9672-92042E98594D}">
      <dsp:nvSpPr>
        <dsp:cNvPr id="0" name=""/>
        <dsp:cNvSpPr/>
      </dsp:nvSpPr>
      <dsp:spPr>
        <a:xfrm>
          <a:off x="417971"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Citizens engaged directly with officials and agencies through replies, threads, and Q&amp;A sessions</a:t>
          </a:r>
        </a:p>
      </dsp:txBody>
      <dsp:txXfrm>
        <a:off x="417971" y="2644140"/>
        <a:ext cx="2889450" cy="720000"/>
      </dsp:txXfrm>
    </dsp:sp>
    <dsp:sp modelId="{6B77C851-05B9-432F-BAF5-0198D0B1528E}">
      <dsp:nvSpPr>
        <dsp:cNvPr id="0" name=""/>
        <dsp:cNvSpPr/>
      </dsp:nvSpPr>
      <dsp:spPr>
        <a:xfrm>
          <a:off x="4607673" y="987197"/>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9D770A-3303-45F5-807D-FEF114EEC85B}">
      <dsp:nvSpPr>
        <dsp:cNvPr id="0" name=""/>
        <dsp:cNvSpPr/>
      </dsp:nvSpPr>
      <dsp:spPr>
        <a:xfrm>
          <a:off x="3813075"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Officials used polls and hashtags to gauge public opinion and dispel misinformation</a:t>
          </a:r>
        </a:p>
      </dsp:txBody>
      <dsp:txXfrm>
        <a:off x="3813075" y="2644140"/>
        <a:ext cx="2889450" cy="720000"/>
      </dsp:txXfrm>
    </dsp:sp>
    <dsp:sp modelId="{54388711-A07A-4E28-9150-C3225007880C}">
      <dsp:nvSpPr>
        <dsp:cNvPr id="0" name=""/>
        <dsp:cNvSpPr/>
      </dsp:nvSpPr>
      <dsp:spPr>
        <a:xfrm>
          <a:off x="8002777" y="987197"/>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2ED90B-743C-4687-80A8-EB812CC8D741}">
      <dsp:nvSpPr>
        <dsp:cNvPr id="0" name=""/>
        <dsp:cNvSpPr/>
      </dsp:nvSpPr>
      <dsp:spPr>
        <a:xfrm>
          <a:off x="7208178" y="2644140"/>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Twitter became a space for dialogue between the government and the public</a:t>
          </a:r>
        </a:p>
      </dsp:txBody>
      <dsp:txXfrm>
        <a:off x="7208178" y="2644140"/>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E0263B-C729-419D-9665-470E36EED111}">
      <dsp:nvSpPr>
        <dsp:cNvPr id="0" name=""/>
        <dsp:cNvSpPr/>
      </dsp:nvSpPr>
      <dsp:spPr>
        <a:xfrm>
          <a:off x="0" y="131253"/>
          <a:ext cx="4919108" cy="1074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Information overload and algorithm bias</a:t>
          </a:r>
        </a:p>
      </dsp:txBody>
      <dsp:txXfrm>
        <a:off x="52431" y="183684"/>
        <a:ext cx="4814246" cy="969198"/>
      </dsp:txXfrm>
    </dsp:sp>
    <dsp:sp modelId="{D92EF5D8-0E3A-4140-8BA2-FEBFB0C5505D}">
      <dsp:nvSpPr>
        <dsp:cNvPr id="0" name=""/>
        <dsp:cNvSpPr/>
      </dsp:nvSpPr>
      <dsp:spPr>
        <a:xfrm>
          <a:off x="0" y="1283073"/>
          <a:ext cx="4919108" cy="1074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Rapid spread of misinformation and disinformation </a:t>
          </a:r>
        </a:p>
      </dsp:txBody>
      <dsp:txXfrm>
        <a:off x="52431" y="1335504"/>
        <a:ext cx="4814246" cy="969198"/>
      </dsp:txXfrm>
    </dsp:sp>
    <dsp:sp modelId="{2E5B4A53-C27A-4B68-A5FB-C53A790057E9}">
      <dsp:nvSpPr>
        <dsp:cNvPr id="0" name=""/>
        <dsp:cNvSpPr/>
      </dsp:nvSpPr>
      <dsp:spPr>
        <a:xfrm>
          <a:off x="0" y="2434893"/>
          <a:ext cx="4919108" cy="1074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Exclusion of non-users or digitally connected communities</a:t>
          </a:r>
        </a:p>
      </dsp:txBody>
      <dsp:txXfrm>
        <a:off x="52431" y="2487324"/>
        <a:ext cx="4814246" cy="969198"/>
      </dsp:txXfrm>
    </dsp:sp>
    <dsp:sp modelId="{93AB24A2-5E49-44FE-AEA2-1564187888CD}">
      <dsp:nvSpPr>
        <dsp:cNvPr id="0" name=""/>
        <dsp:cNvSpPr/>
      </dsp:nvSpPr>
      <dsp:spPr>
        <a:xfrm>
          <a:off x="0" y="3586713"/>
          <a:ext cx="4919108" cy="10740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a:t>Lack of unified messaging across jurisdictions</a:t>
          </a:r>
        </a:p>
      </dsp:txBody>
      <dsp:txXfrm>
        <a:off x="52431" y="3639144"/>
        <a:ext cx="4814246" cy="969198"/>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95F848-C6C4-4058-B6AA-33EB3A125A7C}" type="datetimeFigureOut">
              <a:rPr lang="en-US" smtClean="0"/>
              <a:t>4/24/2025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AEC9B1-47C8-4DBC-95ED-35AC2D351B80}" type="slidenum">
              <a:rPr lang="en-US" smtClean="0"/>
              <a:t>‹#›</a:t>
            </a:fld>
            <a:endParaRPr lang="en-US"/>
          </a:p>
        </p:txBody>
      </p:sp>
    </p:spTree>
    <p:extLst>
      <p:ext uri="{BB962C8B-B14F-4D97-AF65-F5344CB8AC3E}">
        <p14:creationId xmlns:p14="http://schemas.microsoft.com/office/powerpoint/2010/main" val="2780533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everyone. Today, I will be discussing how government agencies used Twitter – now known as X – to directly engage with citizens and disseminate data during the COVID-19 pandemic. </a:t>
            </a:r>
          </a:p>
          <a:p>
            <a:endParaRPr lang="en-US" dirty="0"/>
          </a:p>
          <a:p>
            <a:r>
              <a:rPr lang="en-US" dirty="0"/>
              <a:t>We’ll look at the benefits, some key challenges, and what this means for open government going forward. </a:t>
            </a:r>
          </a:p>
          <a:p>
            <a:endParaRPr lang="en-US" dirty="0"/>
          </a:p>
          <a:p>
            <a:r>
              <a:rPr lang="en-US" dirty="0"/>
              <a:t>For clarity, I will be referring to the platform as Twitter for the duration of this presentation as that is what the platform was called during the time it was being used in this context. </a:t>
            </a:r>
          </a:p>
          <a:p>
            <a:endParaRPr lang="en-US" dirty="0"/>
          </a:p>
          <a:p>
            <a:r>
              <a:rPr lang="en-US" dirty="0"/>
              <a:t>Frame within open government goals: transparency, participation, accountability, and inclusion</a:t>
            </a:r>
          </a:p>
        </p:txBody>
      </p:sp>
      <p:sp>
        <p:nvSpPr>
          <p:cNvPr id="4" name="Slide Number Placeholder 3"/>
          <p:cNvSpPr>
            <a:spLocks noGrp="1"/>
          </p:cNvSpPr>
          <p:nvPr>
            <p:ph type="sldNum" sz="quarter" idx="5"/>
          </p:nvPr>
        </p:nvSpPr>
        <p:spPr/>
        <p:txBody>
          <a:bodyPr/>
          <a:lstStyle/>
          <a:p>
            <a:fld id="{D5AEC9B1-47C8-4DBC-95ED-35AC2D351B80}" type="slidenum">
              <a:rPr lang="en-US" smtClean="0"/>
              <a:t>1</a:t>
            </a:fld>
            <a:endParaRPr lang="en-US"/>
          </a:p>
        </p:txBody>
      </p:sp>
    </p:spTree>
    <p:extLst>
      <p:ext uri="{BB962C8B-B14F-4D97-AF65-F5344CB8AC3E}">
        <p14:creationId xmlns:p14="http://schemas.microsoft.com/office/powerpoint/2010/main" val="2416566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Twitter was used as a platform for immediate, wild-scale dissemination of data during a time when in-person contact was limited.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During COVID-19, governments sere able to share real-time updates on case numbers, mask and quarantine guidelines, and testing and vaccination information. </a:t>
            </a:r>
          </a:p>
          <a:p>
            <a:endParaRPr lang="en-US" dirty="0"/>
          </a:p>
          <a:p>
            <a:r>
              <a:rPr lang="en-US" dirty="0"/>
              <a:t>Agencies like the CDC and WHO were able to use Twitter to announce new guidelines and dispel misinformation. This included the linking of data dashboards to tweets to promote transparency. </a:t>
            </a:r>
          </a:p>
          <a:p>
            <a:endParaRPr lang="en-US" dirty="0"/>
          </a:p>
          <a:p>
            <a:r>
              <a:rPr lang="en-US" dirty="0"/>
              <a:t>The real-time nature of the platform helped reach millions of people with timely information in a time of high uncertainty.</a:t>
            </a:r>
          </a:p>
          <a:p>
            <a:endParaRPr lang="en-US" dirty="0"/>
          </a:p>
        </p:txBody>
      </p:sp>
      <p:sp>
        <p:nvSpPr>
          <p:cNvPr id="4" name="Slide Number Placeholder 3"/>
          <p:cNvSpPr>
            <a:spLocks noGrp="1"/>
          </p:cNvSpPr>
          <p:nvPr>
            <p:ph type="sldNum" sz="quarter" idx="5"/>
          </p:nvPr>
        </p:nvSpPr>
        <p:spPr/>
        <p:txBody>
          <a:bodyPr/>
          <a:lstStyle/>
          <a:p>
            <a:fld id="{D5AEC9B1-47C8-4DBC-95ED-35AC2D351B80}" type="slidenum">
              <a:rPr lang="en-US" smtClean="0"/>
              <a:t>2</a:t>
            </a:fld>
            <a:endParaRPr lang="en-US"/>
          </a:p>
        </p:txBody>
      </p:sp>
    </p:spTree>
    <p:extLst>
      <p:ext uri="{BB962C8B-B14F-4D97-AF65-F5344CB8AC3E}">
        <p14:creationId xmlns:p14="http://schemas.microsoft.com/office/powerpoint/2010/main" val="1380953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Twitter enabled a two-way exchange of information. Citizens could directly ask questions, raise concerns, and report local issues through replies, threads, and live Q&amp;A sessions. Public feedback helped agencies gauge public opinion, adjust messaging, and improve outreach strategies in real-time. </a:t>
            </a:r>
          </a:p>
        </p:txBody>
      </p:sp>
      <p:sp>
        <p:nvSpPr>
          <p:cNvPr id="4" name="Slide Number Placeholder 3"/>
          <p:cNvSpPr>
            <a:spLocks noGrp="1"/>
          </p:cNvSpPr>
          <p:nvPr>
            <p:ph type="sldNum" sz="quarter" idx="5"/>
          </p:nvPr>
        </p:nvSpPr>
        <p:spPr/>
        <p:txBody>
          <a:bodyPr/>
          <a:lstStyle/>
          <a:p>
            <a:fld id="{D5AEC9B1-47C8-4DBC-95ED-35AC2D351B80}" type="slidenum">
              <a:rPr lang="en-US" smtClean="0"/>
              <a:t>3</a:t>
            </a:fld>
            <a:endParaRPr lang="en-US"/>
          </a:p>
        </p:txBody>
      </p:sp>
    </p:spTree>
    <p:extLst>
      <p:ext uri="{BB962C8B-B14F-4D97-AF65-F5344CB8AC3E}">
        <p14:creationId xmlns:p14="http://schemas.microsoft.com/office/powerpoint/2010/main" val="2001805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there were serious downsides. The large volume of content led to confusion and hindered clarity. Some groups, specifically those without digital access, were excluded from updates altogether.</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Misinformation and disinformation spread rapidly as governments struggles to manage consistent and trusted information, undermining credibility and response effectiveness. Inconsistent messaging weakened the public’s trust in the government. </a:t>
            </a:r>
          </a:p>
          <a:p>
            <a:endParaRPr lang="en-US" dirty="0"/>
          </a:p>
          <a:p>
            <a:endParaRPr lang="en-US" dirty="0"/>
          </a:p>
        </p:txBody>
      </p:sp>
      <p:sp>
        <p:nvSpPr>
          <p:cNvPr id="4" name="Slide Number Placeholder 3"/>
          <p:cNvSpPr>
            <a:spLocks noGrp="1"/>
          </p:cNvSpPr>
          <p:nvPr>
            <p:ph type="sldNum" sz="quarter" idx="5"/>
          </p:nvPr>
        </p:nvSpPr>
        <p:spPr/>
        <p:txBody>
          <a:bodyPr/>
          <a:lstStyle/>
          <a:p>
            <a:fld id="{D5AEC9B1-47C8-4DBC-95ED-35AC2D351B80}" type="slidenum">
              <a:rPr lang="en-US" smtClean="0"/>
              <a:t>4</a:t>
            </a:fld>
            <a:endParaRPr lang="en-US"/>
          </a:p>
        </p:txBody>
      </p:sp>
    </p:spTree>
    <p:extLst>
      <p:ext uri="{BB962C8B-B14F-4D97-AF65-F5344CB8AC3E}">
        <p14:creationId xmlns:p14="http://schemas.microsoft.com/office/powerpoint/2010/main" val="1195450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not perfect, platforms like Twitter help modernize how governments interact with the public. They allowed for more transparent, participatory, and inclusive communication during the COVID-19 pandemic. </a:t>
            </a:r>
            <a:r>
              <a:rPr lang="en-US" sz="1800" dirty="0">
                <a:solidFill>
                  <a:schemeClr val="tx2"/>
                </a:solidFill>
              </a:rPr>
              <a:t>Social media strengthens open government principles of transparency through real-time communication which builds trust; Participation by enhancing citizen voice and allowing for two-way communication; Accountability because as we know “the internet is forever”. These posts and interactions are traceable public communication forums; and inclusion by providing broader reach in emergencies</a:t>
            </a:r>
          </a:p>
          <a:p>
            <a:endParaRPr lang="en-US" dirty="0"/>
          </a:p>
          <a:p>
            <a:r>
              <a:rPr lang="en-US" dirty="0"/>
              <a:t>Moving forward, social media platforms have been and will continue to be key tools for crisis response and democratic governance. </a:t>
            </a:r>
          </a:p>
        </p:txBody>
      </p:sp>
      <p:sp>
        <p:nvSpPr>
          <p:cNvPr id="4" name="Slide Number Placeholder 3"/>
          <p:cNvSpPr>
            <a:spLocks noGrp="1"/>
          </p:cNvSpPr>
          <p:nvPr>
            <p:ph type="sldNum" sz="quarter" idx="5"/>
          </p:nvPr>
        </p:nvSpPr>
        <p:spPr/>
        <p:txBody>
          <a:bodyPr/>
          <a:lstStyle/>
          <a:p>
            <a:fld id="{D5AEC9B1-47C8-4DBC-95ED-35AC2D351B80}" type="slidenum">
              <a:rPr lang="en-US" smtClean="0"/>
              <a:t>5</a:t>
            </a:fld>
            <a:endParaRPr lang="en-US"/>
          </a:p>
        </p:txBody>
      </p:sp>
    </p:spTree>
    <p:extLst>
      <p:ext uri="{BB962C8B-B14F-4D97-AF65-F5344CB8AC3E}">
        <p14:creationId xmlns:p14="http://schemas.microsoft.com/office/powerpoint/2010/main" val="2137818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613DB-8AF2-B735-6C42-CBB4FCC0FCD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B079DA-1517-02B7-6A34-3AFE01E6C1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278E30-B741-8A3D-DE70-55F5A3DD9B2B}"/>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70EC08FA-D398-899A-4674-02C3C65A13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7FEC6-A410-D47B-591B-085F0C49A18E}"/>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2641755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6A6B1-1DFA-6B3C-23DE-D6D6B06D0E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33267E5-E64B-B078-DC1E-B2DCA3A9AA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EDDB0E-895D-7543-C608-22FFFD915F6F}"/>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F2CD4BD1-BD9A-91B8-5902-F34E1D7D83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2DBC3D-0CC0-4282-CB4B-3BBD8BFC27E1}"/>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1624415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50801-1DA0-5F06-FBDD-84099C4390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CBE413-ABCA-7BDB-07D3-1BC6345F42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A82842-55C7-F254-806C-F97B49F1AA1D}"/>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A873E6E9-71EA-175D-A396-9682F61AAE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EC33B9-879B-507F-500C-D9C2524AE617}"/>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805335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C466C-1D95-FEB7-5329-847DB318E9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091B2D-FAC7-D6A6-0FC0-2ECAA7E4C5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5510E-D174-4141-E1BB-44796CFC8A31}"/>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FAD73443-0960-7528-68A0-8A322E087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0228B3-59AF-1A46-5F04-15213EDE5B08}"/>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265885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95CB4-E04E-53F3-685E-38C343436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FBD195-66FF-E503-0AE5-EDADC8A82D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76663A-EE06-6A23-9668-9C0FFF86E71E}"/>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6CBDA1AF-91B1-AC0E-98CE-FB127FB98A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C136F-FE22-674C-64C9-478EFEFEF54F}"/>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4153587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8DF85-3686-637E-C35C-EE2177CC0A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E47204-D1F5-DC06-723D-9AC9EB2A40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8185E9-B183-34A5-3A7E-CAFA5A617F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DD2EE2-4F32-AF06-AADE-8D23FAFC0739}"/>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6" name="Footer Placeholder 5">
            <a:extLst>
              <a:ext uri="{FF2B5EF4-FFF2-40B4-BE49-F238E27FC236}">
                <a16:creationId xmlns:a16="http://schemas.microsoft.com/office/drawing/2014/main" id="{838C0B77-B082-C2F5-4132-D87ADA5948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3988A-40C6-FA9A-54DE-523329699C57}"/>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313945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E1EE6-FAB8-2F24-CA23-40C814F05B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972EAC-2EF7-97D6-7061-A176C3211C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E70B15-9A5F-7E73-9B85-45E7812D93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7D5883-C7DB-EB1F-0E7C-6121DD893C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480ADE-0B8D-A14D-B1D2-69B6C9428D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520069-0E22-38A7-0808-08DC8E1E75FE}"/>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8" name="Footer Placeholder 7">
            <a:extLst>
              <a:ext uri="{FF2B5EF4-FFF2-40B4-BE49-F238E27FC236}">
                <a16:creationId xmlns:a16="http://schemas.microsoft.com/office/drawing/2014/main" id="{80E0951D-D454-B792-6F49-631D396BF8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1679BF-89DE-B351-26D3-343BA6661603}"/>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633375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04EA7-1E55-1799-2FE6-3429F826A4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8D38F3-E972-F27B-9634-874E177B16D3}"/>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4" name="Footer Placeholder 3">
            <a:extLst>
              <a:ext uri="{FF2B5EF4-FFF2-40B4-BE49-F238E27FC236}">
                <a16:creationId xmlns:a16="http://schemas.microsoft.com/office/drawing/2014/main" id="{277290D2-AA1D-14DA-7269-948CDD4496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458B4C-2C27-191A-F341-C53051031298}"/>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382819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1BABE55-E5F7-4335-3C3E-1397F878DA4B}"/>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3" name="Footer Placeholder 2">
            <a:extLst>
              <a:ext uri="{FF2B5EF4-FFF2-40B4-BE49-F238E27FC236}">
                <a16:creationId xmlns:a16="http://schemas.microsoft.com/office/drawing/2014/main" id="{6F12F700-4261-18D7-765E-820981DC783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BDB510-9E39-97AF-D19A-8886585777B8}"/>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383744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A2525-DEDF-5DD5-8102-1A5CE91674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6E9BB5-4352-B05D-0321-54E7F2BF68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85C7E3-1895-CADC-8C2E-C28666EB0A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4C1D9-2DFD-79D6-B3D4-898BA32E5C4F}"/>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6" name="Footer Placeholder 5">
            <a:extLst>
              <a:ext uri="{FF2B5EF4-FFF2-40B4-BE49-F238E27FC236}">
                <a16:creationId xmlns:a16="http://schemas.microsoft.com/office/drawing/2014/main" id="{C35019A9-18E0-E3A1-44FA-667D4CE5BE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E357C9-1940-87D8-8FE7-5EE9A7C674AC}"/>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366233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DF08A-D46B-9970-2EED-F8DE6218A2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E885806-1804-F2E9-8BE7-79E6FF5CC4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FD0AEA-0126-B6CC-6A57-2D353D3E5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66788B-E7BD-CCE0-BEA7-3A4F207382E2}"/>
              </a:ext>
            </a:extLst>
          </p:cNvPr>
          <p:cNvSpPr>
            <a:spLocks noGrp="1"/>
          </p:cNvSpPr>
          <p:nvPr>
            <p:ph type="dt" sz="half" idx="10"/>
          </p:nvPr>
        </p:nvSpPr>
        <p:spPr/>
        <p:txBody>
          <a:bodyPr/>
          <a:lstStyle/>
          <a:p>
            <a:fld id="{E8F0203E-F5D3-47E5-8BDF-D3F35F06A957}" type="datetimeFigureOut">
              <a:rPr lang="en-US" smtClean="0"/>
              <a:t>4/24/2025</a:t>
            </a:fld>
            <a:endParaRPr lang="en-US"/>
          </a:p>
        </p:txBody>
      </p:sp>
      <p:sp>
        <p:nvSpPr>
          <p:cNvPr id="6" name="Footer Placeholder 5">
            <a:extLst>
              <a:ext uri="{FF2B5EF4-FFF2-40B4-BE49-F238E27FC236}">
                <a16:creationId xmlns:a16="http://schemas.microsoft.com/office/drawing/2014/main" id="{2498E6C4-A274-ECFA-C3B6-4CB1E657E6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74619C-9275-3631-CC8B-D52A84D85797}"/>
              </a:ext>
            </a:extLst>
          </p:cNvPr>
          <p:cNvSpPr>
            <a:spLocks noGrp="1"/>
          </p:cNvSpPr>
          <p:nvPr>
            <p:ph type="sldNum" sz="quarter" idx="12"/>
          </p:nvPr>
        </p:nvSpPr>
        <p:spPr/>
        <p:txBody>
          <a:bodyPr/>
          <a:lstStyle/>
          <a:p>
            <a:fld id="{3FAB3DA6-74E5-45BA-88E9-6E3A5BFACE2D}" type="slidenum">
              <a:rPr lang="en-US" smtClean="0"/>
              <a:t>‹#›</a:t>
            </a:fld>
            <a:endParaRPr lang="en-US"/>
          </a:p>
        </p:txBody>
      </p:sp>
    </p:spTree>
    <p:extLst>
      <p:ext uri="{BB962C8B-B14F-4D97-AF65-F5344CB8AC3E}">
        <p14:creationId xmlns:p14="http://schemas.microsoft.com/office/powerpoint/2010/main" val="1501194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5D205F-D55D-3168-F662-E9E7B5F216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F8ABBA-C871-9AA6-FA87-B9E04B825D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C7EFE5-68CA-F97A-07C0-D6E28776B5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8F0203E-F5D3-47E5-8BDF-D3F35F06A957}" type="datetimeFigureOut">
              <a:rPr lang="en-US" smtClean="0"/>
              <a:t>4/24/2025</a:t>
            </a:fld>
            <a:endParaRPr lang="en-US"/>
          </a:p>
        </p:txBody>
      </p:sp>
      <p:sp>
        <p:nvSpPr>
          <p:cNvPr id="5" name="Footer Placeholder 4">
            <a:extLst>
              <a:ext uri="{FF2B5EF4-FFF2-40B4-BE49-F238E27FC236}">
                <a16:creationId xmlns:a16="http://schemas.microsoft.com/office/drawing/2014/main" id="{6C84EE4D-05E2-4D38-7061-A492026467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446C935-4625-54B3-DE7B-F049BCCB8F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AB3DA6-74E5-45BA-88E9-6E3A5BFACE2D}" type="slidenum">
              <a:rPr lang="en-US" smtClean="0"/>
              <a:t>‹#›</a:t>
            </a:fld>
            <a:endParaRPr lang="en-US"/>
          </a:p>
        </p:txBody>
      </p:sp>
    </p:spTree>
    <p:extLst>
      <p:ext uri="{BB962C8B-B14F-4D97-AF65-F5344CB8AC3E}">
        <p14:creationId xmlns:p14="http://schemas.microsoft.com/office/powerpoint/2010/main" val="264966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DB9CD9-59B1-4D73-BC4C-98796A48E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874A6A9-41FF-4E33-AFA8-F9F81436A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21D730E-1F97-4071-B143-B05E6D2599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985"/>
            <a:chExt cx="9772765" cy="6858000"/>
          </a:xfrm>
        </p:grpSpPr>
        <p:sp>
          <p:nvSpPr>
            <p:cNvPr id="13" name="Freeform: Shape 12">
              <a:extLst>
                <a:ext uri="{FF2B5EF4-FFF2-40B4-BE49-F238E27FC236}">
                  <a16:creationId xmlns:a16="http://schemas.microsoft.com/office/drawing/2014/main" id="{B3849C6A-9EE5-4604-8EAE-DD4796B79D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985"/>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308677BE-069B-4A4D-8732-E26B6EF56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985"/>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9A9A575B-DD07-4388-963B-0AF3FDDCF3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985"/>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D55285E4-21EB-4EC1-AB8E-36E881E899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985"/>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6A0C77B5-3FAA-4D4F-9555-89D7516088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985"/>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18" name="Freeform: Shape 17">
              <a:extLst>
                <a:ext uri="{FF2B5EF4-FFF2-40B4-BE49-F238E27FC236}">
                  <a16:creationId xmlns:a16="http://schemas.microsoft.com/office/drawing/2014/main" id="{5F0C96D1-A8B7-4C8E-9997-D823FD1591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985"/>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DA46556D-445B-4CD0-87A0-02A30BD1B1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985"/>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094011DD-7E3B-B772-E64C-0CCE9D8C2C85}"/>
              </a:ext>
            </a:extLst>
          </p:cNvPr>
          <p:cNvSpPr>
            <a:spLocks noGrp="1"/>
          </p:cNvSpPr>
          <p:nvPr>
            <p:ph type="ctrTitle"/>
          </p:nvPr>
        </p:nvSpPr>
        <p:spPr>
          <a:xfrm>
            <a:off x="3215424" y="2692254"/>
            <a:ext cx="5760846" cy="2310312"/>
          </a:xfrm>
        </p:spPr>
        <p:txBody>
          <a:bodyPr>
            <a:noAutofit/>
          </a:bodyPr>
          <a:lstStyle/>
          <a:p>
            <a:r>
              <a:rPr lang="en-US" sz="3600" dirty="0">
                <a:solidFill>
                  <a:schemeClr val="tx2"/>
                </a:solidFill>
              </a:rPr>
              <a:t>Enhancing Transparency, Participation, and Accountability through Social Media</a:t>
            </a:r>
            <a:br>
              <a:rPr lang="en-US" sz="4000" dirty="0">
                <a:solidFill>
                  <a:schemeClr val="tx2"/>
                </a:solidFill>
              </a:rPr>
            </a:br>
            <a:br>
              <a:rPr lang="en-US" sz="4000" dirty="0">
                <a:solidFill>
                  <a:schemeClr val="tx2"/>
                </a:solidFill>
              </a:rPr>
            </a:br>
            <a:r>
              <a:rPr lang="en-US" sz="2000" dirty="0">
                <a:solidFill>
                  <a:schemeClr val="tx2"/>
                </a:solidFill>
              </a:rPr>
              <a:t>Twitter/X Use by Government During the COVID-19 Pandemic</a:t>
            </a:r>
            <a:endParaRPr lang="en-US" sz="4000" dirty="0">
              <a:solidFill>
                <a:schemeClr val="tx2"/>
              </a:solidFill>
            </a:endParaRPr>
          </a:p>
        </p:txBody>
      </p:sp>
    </p:spTree>
    <p:extLst>
      <p:ext uri="{BB962C8B-B14F-4D97-AF65-F5344CB8AC3E}">
        <p14:creationId xmlns:p14="http://schemas.microsoft.com/office/powerpoint/2010/main" val="944644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6" name="Rectangle 85">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Shape 86">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FC7C253-EF4C-A093-B810-826E9624AD49}"/>
              </a:ext>
            </a:extLst>
          </p:cNvPr>
          <p:cNvSpPr>
            <a:spLocks noGrp="1"/>
          </p:cNvSpPr>
          <p:nvPr>
            <p:ph type="title"/>
          </p:nvPr>
        </p:nvSpPr>
        <p:spPr>
          <a:xfrm>
            <a:off x="838201" y="643467"/>
            <a:ext cx="3888526" cy="1800526"/>
          </a:xfrm>
        </p:spPr>
        <p:txBody>
          <a:bodyPr>
            <a:normAutofit/>
          </a:bodyPr>
          <a:lstStyle/>
          <a:p>
            <a:r>
              <a:rPr lang="en-US" sz="3100"/>
              <a:t>Real-Time Information and Public Communication</a:t>
            </a:r>
          </a:p>
        </p:txBody>
      </p:sp>
      <p:sp>
        <p:nvSpPr>
          <p:cNvPr id="3" name="Content Placeholder 2">
            <a:extLst>
              <a:ext uri="{FF2B5EF4-FFF2-40B4-BE49-F238E27FC236}">
                <a16:creationId xmlns:a16="http://schemas.microsoft.com/office/drawing/2014/main" id="{29D1DEF7-E4AF-D5DC-2C32-AEA6F6A66AC8}"/>
              </a:ext>
            </a:extLst>
          </p:cNvPr>
          <p:cNvSpPr>
            <a:spLocks noGrp="1"/>
          </p:cNvSpPr>
          <p:nvPr>
            <p:ph idx="1"/>
          </p:nvPr>
        </p:nvSpPr>
        <p:spPr>
          <a:xfrm>
            <a:off x="838201" y="2623381"/>
            <a:ext cx="3888528" cy="3553581"/>
          </a:xfrm>
        </p:spPr>
        <p:txBody>
          <a:bodyPr>
            <a:normAutofit/>
          </a:bodyPr>
          <a:lstStyle/>
          <a:p>
            <a:pPr lvl="1"/>
            <a:r>
              <a:rPr lang="en-US" sz="1600"/>
              <a:t>State and local governments used Twitter to share real-time updates</a:t>
            </a:r>
          </a:p>
          <a:p>
            <a:pPr lvl="2"/>
            <a:r>
              <a:rPr lang="en-US" sz="1600"/>
              <a:t>Case counts</a:t>
            </a:r>
          </a:p>
          <a:p>
            <a:pPr lvl="2"/>
            <a:r>
              <a:rPr lang="en-US" sz="1600"/>
              <a:t>Emergency regulations</a:t>
            </a:r>
          </a:p>
          <a:p>
            <a:pPr lvl="2"/>
            <a:r>
              <a:rPr lang="en-US" sz="1600"/>
              <a:t>Testing and vaccination information</a:t>
            </a:r>
          </a:p>
          <a:p>
            <a:pPr marL="457200" lvl="1" indent="0">
              <a:buNone/>
            </a:pPr>
            <a:endParaRPr lang="en-US" sz="1600"/>
          </a:p>
          <a:p>
            <a:pPr lvl="1"/>
            <a:r>
              <a:rPr lang="en-US" sz="1600"/>
              <a:t>Agencies such as the Center for Disease Control (CDC) and World Health Organization (WHO) used Twitter to communicate evolving health guidance</a:t>
            </a:r>
          </a:p>
          <a:p>
            <a:pPr lvl="2"/>
            <a:r>
              <a:rPr lang="en-US" sz="1600"/>
              <a:t>Data Dashboards</a:t>
            </a:r>
          </a:p>
        </p:txBody>
      </p:sp>
      <p:pic>
        <p:nvPicPr>
          <p:cNvPr id="11" name="Picture 10">
            <a:extLst>
              <a:ext uri="{FF2B5EF4-FFF2-40B4-BE49-F238E27FC236}">
                <a16:creationId xmlns:a16="http://schemas.microsoft.com/office/drawing/2014/main" id="{31A7515E-10A8-A479-2621-F68A8481162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9810" y="643234"/>
            <a:ext cx="4549899" cy="5599876"/>
          </a:xfrm>
          <a:prstGeom prst="rect">
            <a:avLst/>
          </a:prstGeom>
        </p:spPr>
      </p:pic>
    </p:spTree>
    <p:extLst>
      <p:ext uri="{BB962C8B-B14F-4D97-AF65-F5344CB8AC3E}">
        <p14:creationId xmlns:p14="http://schemas.microsoft.com/office/powerpoint/2010/main" val="239789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14B04-3F3A-D2A1-17D4-AA8F3343DAA7}"/>
              </a:ext>
            </a:extLst>
          </p:cNvPr>
          <p:cNvSpPr>
            <a:spLocks noGrp="1"/>
          </p:cNvSpPr>
          <p:nvPr>
            <p:ph type="title"/>
          </p:nvPr>
        </p:nvSpPr>
        <p:spPr/>
        <p:txBody>
          <a:bodyPr/>
          <a:lstStyle/>
          <a:p>
            <a:r>
              <a:rPr lang="en-US" dirty="0"/>
              <a:t>Interactive Public Participation and Feedback </a:t>
            </a:r>
          </a:p>
        </p:txBody>
      </p:sp>
      <p:graphicFrame>
        <p:nvGraphicFramePr>
          <p:cNvPr id="5" name="Content Placeholder 2">
            <a:extLst>
              <a:ext uri="{FF2B5EF4-FFF2-40B4-BE49-F238E27FC236}">
                <a16:creationId xmlns:a16="http://schemas.microsoft.com/office/drawing/2014/main" id="{B26B2752-1769-9135-8780-BBAD46733EB0}"/>
              </a:ext>
            </a:extLst>
          </p:cNvPr>
          <p:cNvGraphicFramePr>
            <a:graphicFrameLocks noGrp="1"/>
          </p:cNvGraphicFramePr>
          <p:nvPr>
            <p:ph idx="1"/>
            <p:extLst>
              <p:ext uri="{D42A27DB-BD31-4B8C-83A1-F6EECF244321}">
                <p14:modId xmlns:p14="http://schemas.microsoft.com/office/powerpoint/2010/main" val="284211042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3342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82E6E8B-5D66-2D3F-3442-72889D49A9BF}"/>
              </a:ext>
            </a:extLst>
          </p:cNvPr>
          <p:cNvSpPr>
            <a:spLocks noGrp="1"/>
          </p:cNvSpPr>
          <p:nvPr>
            <p:ph type="title"/>
          </p:nvPr>
        </p:nvSpPr>
        <p:spPr>
          <a:xfrm>
            <a:off x="804672" y="1243013"/>
            <a:ext cx="3855720" cy="4371974"/>
          </a:xfrm>
        </p:spPr>
        <p:txBody>
          <a:bodyPr>
            <a:normAutofit/>
          </a:bodyPr>
          <a:lstStyle/>
          <a:p>
            <a:r>
              <a:rPr lang="en-US" sz="3600" dirty="0">
                <a:solidFill>
                  <a:schemeClr val="tx2"/>
                </a:solidFill>
              </a:rPr>
              <a:t>Challenges of Using Twitter/X in Crisis Governance</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19" name="Content Placeholder 2">
            <a:extLst>
              <a:ext uri="{FF2B5EF4-FFF2-40B4-BE49-F238E27FC236}">
                <a16:creationId xmlns:a16="http://schemas.microsoft.com/office/drawing/2014/main" id="{49B84773-4811-9D30-2429-A851071A8A24}"/>
              </a:ext>
            </a:extLst>
          </p:cNvPr>
          <p:cNvGraphicFramePr>
            <a:graphicFrameLocks noGrp="1"/>
          </p:cNvGraphicFramePr>
          <p:nvPr>
            <p:ph idx="1"/>
          </p:nvPr>
        </p:nvGraphicFramePr>
        <p:xfrm>
          <a:off x="6632812" y="1032987"/>
          <a:ext cx="4919108" cy="47920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1251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2" name="Group 3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3" name="Freeform: Shape 3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15CE0FAB-7D39-6472-64C5-E11F08AA195A}"/>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Moving Toward a More Open and Responsive Government</a:t>
            </a:r>
          </a:p>
        </p:txBody>
      </p:sp>
      <p:sp>
        <p:nvSpPr>
          <p:cNvPr id="3" name="Content Placeholder 2">
            <a:extLst>
              <a:ext uri="{FF2B5EF4-FFF2-40B4-BE49-F238E27FC236}">
                <a16:creationId xmlns:a16="http://schemas.microsoft.com/office/drawing/2014/main" id="{BFC1182B-B9E4-85EA-B0D5-E3603C240F63}"/>
              </a:ext>
            </a:extLst>
          </p:cNvPr>
          <p:cNvSpPr>
            <a:spLocks noGrp="1"/>
          </p:cNvSpPr>
          <p:nvPr>
            <p:ph idx="1"/>
          </p:nvPr>
        </p:nvSpPr>
        <p:spPr>
          <a:xfrm>
            <a:off x="6172200" y="804672"/>
            <a:ext cx="5221224" cy="5230368"/>
          </a:xfrm>
        </p:spPr>
        <p:txBody>
          <a:bodyPr anchor="ctr">
            <a:normAutofit/>
          </a:bodyPr>
          <a:lstStyle/>
          <a:p>
            <a:r>
              <a:rPr lang="en-US" sz="1800" dirty="0">
                <a:solidFill>
                  <a:schemeClr val="tx2"/>
                </a:solidFill>
              </a:rPr>
              <a:t>Social media if used equitably and transparently, can enhance democratic governance.</a:t>
            </a:r>
          </a:p>
          <a:p>
            <a:r>
              <a:rPr lang="en-US" sz="1800" dirty="0">
                <a:solidFill>
                  <a:schemeClr val="tx2"/>
                </a:solidFill>
              </a:rPr>
              <a:t>Social media strengthens open government principles of:</a:t>
            </a:r>
          </a:p>
          <a:p>
            <a:pPr lvl="1"/>
            <a:r>
              <a:rPr lang="en-US" sz="1800" dirty="0">
                <a:solidFill>
                  <a:schemeClr val="tx2"/>
                </a:solidFill>
              </a:rPr>
              <a:t>Transparency </a:t>
            </a:r>
          </a:p>
          <a:p>
            <a:pPr lvl="1"/>
            <a:r>
              <a:rPr lang="en-US" sz="1800" dirty="0">
                <a:solidFill>
                  <a:schemeClr val="tx2"/>
                </a:solidFill>
              </a:rPr>
              <a:t>Participation</a:t>
            </a:r>
          </a:p>
          <a:p>
            <a:pPr lvl="1"/>
            <a:r>
              <a:rPr lang="en-US" sz="1800" dirty="0">
                <a:solidFill>
                  <a:schemeClr val="tx2"/>
                </a:solidFill>
              </a:rPr>
              <a:t>Accountability</a:t>
            </a:r>
          </a:p>
          <a:p>
            <a:pPr lvl="1"/>
            <a:r>
              <a:rPr lang="en-US" sz="1800" dirty="0">
                <a:solidFill>
                  <a:schemeClr val="tx2"/>
                </a:solidFill>
              </a:rPr>
              <a:t>Inclusion</a:t>
            </a:r>
          </a:p>
          <a:p>
            <a:pPr marL="457200" lvl="1" indent="0">
              <a:buNone/>
            </a:pPr>
            <a:endParaRPr lang="en-US" sz="1800" dirty="0">
              <a:solidFill>
                <a:schemeClr val="tx2"/>
              </a:solidFill>
            </a:endParaRPr>
          </a:p>
        </p:txBody>
      </p:sp>
    </p:spTree>
    <p:extLst>
      <p:ext uri="{BB962C8B-B14F-4D97-AF65-F5344CB8AC3E}">
        <p14:creationId xmlns:p14="http://schemas.microsoft.com/office/powerpoint/2010/main" val="2702745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9C867835-A917-4A2B-8424-3AFAF74363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EED8D03E-F375-4E67-B932-FF9B007BB4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344152" y="387180"/>
            <a:ext cx="3850317" cy="6538623"/>
          </a:xfrm>
          <a:custGeom>
            <a:avLst/>
            <a:gdLst>
              <a:gd name="connsiteX0" fmla="*/ 0 w 3850317"/>
              <a:gd name="connsiteY0" fmla="*/ 0 h 5978116"/>
              <a:gd name="connsiteX1" fmla="*/ 3850317 w 3850317"/>
              <a:gd name="connsiteY1" fmla="*/ 0 h 5978116"/>
              <a:gd name="connsiteX2" fmla="*/ 3840373 w 3850317"/>
              <a:gd name="connsiteY2" fmla="*/ 258313 h 5978116"/>
              <a:gd name="connsiteX3" fmla="*/ 3755448 w 3850317"/>
              <a:gd name="connsiteY3" fmla="*/ 1537847 h 5978116"/>
              <a:gd name="connsiteX4" fmla="*/ 3150490 w 3850317"/>
              <a:gd name="connsiteY4" fmla="*/ 3989537 h 5978116"/>
              <a:gd name="connsiteX5" fmla="*/ 3089544 w 3850317"/>
              <a:gd name="connsiteY5" fmla="*/ 3606200 h 5978116"/>
              <a:gd name="connsiteX6" fmla="*/ 2922635 w 3850317"/>
              <a:gd name="connsiteY6" fmla="*/ 4519351 h 5978116"/>
              <a:gd name="connsiteX7" fmla="*/ 2904628 w 3850317"/>
              <a:gd name="connsiteY7" fmla="*/ 4466023 h 5978116"/>
              <a:gd name="connsiteX8" fmla="*/ 2825329 w 3850317"/>
              <a:gd name="connsiteY8" fmla="*/ 4562983 h 5978116"/>
              <a:gd name="connsiteX9" fmla="*/ 2695127 w 3850317"/>
              <a:gd name="connsiteY9" fmla="*/ 4973329 h 5978116"/>
              <a:gd name="connsiteX10" fmla="*/ 2501208 w 3850317"/>
              <a:gd name="connsiteY10" fmla="*/ 4457366 h 5978116"/>
              <a:gd name="connsiteX11" fmla="*/ 2209291 w 3850317"/>
              <a:gd name="connsiteY11" fmla="*/ 5028388 h 5978116"/>
              <a:gd name="connsiteX12" fmla="*/ 2135532 w 3850317"/>
              <a:gd name="connsiteY12" fmla="*/ 5321344 h 5978116"/>
              <a:gd name="connsiteX13" fmla="*/ 2009139 w 3850317"/>
              <a:gd name="connsiteY13" fmla="*/ 4714655 h 5978116"/>
              <a:gd name="connsiteX14" fmla="*/ 1918759 w 3850317"/>
              <a:gd name="connsiteY14" fmla="*/ 4486454 h 5978116"/>
              <a:gd name="connsiteX15" fmla="*/ 1800676 w 3850317"/>
              <a:gd name="connsiteY15" fmla="*/ 4608346 h 5978116"/>
              <a:gd name="connsiteX16" fmla="*/ 1614721 w 3850317"/>
              <a:gd name="connsiteY16" fmla="*/ 5319612 h 5978116"/>
              <a:gd name="connsiteX17" fmla="*/ 1530921 w 3850317"/>
              <a:gd name="connsiteY17" fmla="*/ 5433540 h 5978116"/>
              <a:gd name="connsiteX18" fmla="*/ 1569705 w 3850317"/>
              <a:gd name="connsiteY18" fmla="*/ 4803650 h 5978116"/>
              <a:gd name="connsiteX19" fmla="*/ 1517416 w 3850317"/>
              <a:gd name="connsiteY19" fmla="*/ 4640204 h 5978116"/>
              <a:gd name="connsiteX20" fmla="*/ 1425997 w 3850317"/>
              <a:gd name="connsiteY20" fmla="*/ 4800187 h 5978116"/>
              <a:gd name="connsiteX21" fmla="*/ 1348083 w 3850317"/>
              <a:gd name="connsiteY21" fmla="*/ 5363245 h 5978116"/>
              <a:gd name="connsiteX22" fmla="*/ 1200566 w 3850317"/>
              <a:gd name="connsiteY22" fmla="*/ 5526691 h 5978116"/>
              <a:gd name="connsiteX23" fmla="*/ 1027770 w 3850317"/>
              <a:gd name="connsiteY23" fmla="*/ 5803718 h 5978116"/>
              <a:gd name="connsiteX24" fmla="*/ 892373 w 3850317"/>
              <a:gd name="connsiteY24" fmla="*/ 5604950 h 5978116"/>
              <a:gd name="connsiteX25" fmla="*/ 681487 w 3850317"/>
              <a:gd name="connsiteY25" fmla="*/ 5914528 h 5978116"/>
              <a:gd name="connsiteX26" fmla="*/ 414155 w 3850317"/>
              <a:gd name="connsiteY26" fmla="*/ 5817569 h 5978116"/>
              <a:gd name="connsiteX27" fmla="*/ 360135 w 3850317"/>
              <a:gd name="connsiteY27" fmla="*/ 5287062 h 5978116"/>
              <a:gd name="connsiteX28" fmla="*/ 281875 w 3850317"/>
              <a:gd name="connsiteY28" fmla="*/ 4677256 h 5978116"/>
              <a:gd name="connsiteX29" fmla="*/ 237897 w 3850317"/>
              <a:gd name="connsiteY29" fmla="*/ 4207696 h 5978116"/>
              <a:gd name="connsiteX30" fmla="*/ 145093 w 3850317"/>
              <a:gd name="connsiteY30" fmla="*/ 3878379 h 5978116"/>
              <a:gd name="connsiteX31" fmla="*/ 72373 w 3850317"/>
              <a:gd name="connsiteY31" fmla="*/ 2447189 h 5978116"/>
              <a:gd name="connsiteX32" fmla="*/ 0 w 3850317"/>
              <a:gd name="connsiteY32" fmla="*/ 0 h 5978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850317" h="5978116">
                <a:moveTo>
                  <a:pt x="0" y="0"/>
                </a:moveTo>
                <a:lnTo>
                  <a:pt x="3850317" y="0"/>
                </a:lnTo>
                <a:lnTo>
                  <a:pt x="3840373" y="258313"/>
                </a:lnTo>
                <a:cubicBezTo>
                  <a:pt x="3816350" y="852957"/>
                  <a:pt x="3786959" y="1372106"/>
                  <a:pt x="3755448" y="1537847"/>
                </a:cubicBezTo>
                <a:cubicBezTo>
                  <a:pt x="3300085" y="3936555"/>
                  <a:pt x="3150490" y="3989537"/>
                  <a:pt x="3150490" y="3989537"/>
                </a:cubicBezTo>
                <a:cubicBezTo>
                  <a:pt x="3150490" y="3989537"/>
                  <a:pt x="3124172" y="3732940"/>
                  <a:pt x="3089544" y="3606200"/>
                </a:cubicBezTo>
                <a:cubicBezTo>
                  <a:pt x="3082618" y="3784537"/>
                  <a:pt x="2946529" y="4491302"/>
                  <a:pt x="2922635" y="4519351"/>
                </a:cubicBezTo>
                <a:cubicBezTo>
                  <a:pt x="2916749" y="4502729"/>
                  <a:pt x="2910515" y="4484030"/>
                  <a:pt x="2904628" y="4466023"/>
                </a:cubicBezTo>
                <a:cubicBezTo>
                  <a:pt x="2884890" y="4501344"/>
                  <a:pt x="2859958" y="4534241"/>
                  <a:pt x="2825329" y="4562983"/>
                </a:cubicBezTo>
                <a:cubicBezTo>
                  <a:pt x="2706208" y="4662020"/>
                  <a:pt x="2743260" y="4833430"/>
                  <a:pt x="2695127" y="4973329"/>
                </a:cubicBezTo>
                <a:cubicBezTo>
                  <a:pt x="2446495" y="4877408"/>
                  <a:pt x="2545186" y="4641589"/>
                  <a:pt x="2501208" y="4457366"/>
                </a:cubicBezTo>
                <a:cubicBezTo>
                  <a:pt x="2341225" y="4936277"/>
                  <a:pt x="2267120" y="4837932"/>
                  <a:pt x="2209291" y="5028388"/>
                </a:cubicBezTo>
                <a:cubicBezTo>
                  <a:pt x="2137610" y="5264900"/>
                  <a:pt x="2135532" y="5321344"/>
                  <a:pt x="2135532" y="5321344"/>
                </a:cubicBezTo>
                <a:cubicBezTo>
                  <a:pt x="2004983" y="5137467"/>
                  <a:pt x="2054502" y="4933506"/>
                  <a:pt x="2009139" y="4714655"/>
                </a:cubicBezTo>
                <a:cubicBezTo>
                  <a:pt x="1956503" y="4642281"/>
                  <a:pt x="1932264" y="4565753"/>
                  <a:pt x="1918759" y="4486454"/>
                </a:cubicBezTo>
                <a:cubicBezTo>
                  <a:pt x="1889671" y="4439359"/>
                  <a:pt x="1848463" y="4656479"/>
                  <a:pt x="1800676" y="4608346"/>
                </a:cubicBezTo>
                <a:cubicBezTo>
                  <a:pt x="1760507" y="4832391"/>
                  <a:pt x="1681208" y="5047087"/>
                  <a:pt x="1614721" y="5319612"/>
                </a:cubicBezTo>
                <a:cubicBezTo>
                  <a:pt x="1580786" y="5457780"/>
                  <a:pt x="1530574" y="5446352"/>
                  <a:pt x="1530921" y="5433540"/>
                </a:cubicBezTo>
                <a:cubicBezTo>
                  <a:pt x="1532998" y="5109418"/>
                  <a:pt x="1600177" y="5128464"/>
                  <a:pt x="1569705" y="4803650"/>
                </a:cubicBezTo>
                <a:cubicBezTo>
                  <a:pt x="1566242" y="4746167"/>
                  <a:pt x="1596022" y="4651631"/>
                  <a:pt x="1517416" y="4640204"/>
                </a:cubicBezTo>
                <a:cubicBezTo>
                  <a:pt x="1415608" y="4628430"/>
                  <a:pt x="1436385" y="4747898"/>
                  <a:pt x="1425997" y="4800187"/>
                </a:cubicBezTo>
                <a:cubicBezTo>
                  <a:pt x="1389291" y="5009342"/>
                  <a:pt x="1370938" y="5149241"/>
                  <a:pt x="1348083" y="5363245"/>
                </a:cubicBezTo>
                <a:cubicBezTo>
                  <a:pt x="1336655" y="5453625"/>
                  <a:pt x="1352931" y="5563743"/>
                  <a:pt x="1200566" y="5526691"/>
                </a:cubicBezTo>
                <a:cubicBezTo>
                  <a:pt x="1051664" y="5551623"/>
                  <a:pt x="1099105" y="5719570"/>
                  <a:pt x="1027770" y="5803718"/>
                </a:cubicBezTo>
                <a:cubicBezTo>
                  <a:pt x="945009" y="5758701"/>
                  <a:pt x="1003184" y="5640964"/>
                  <a:pt x="892373" y="5604950"/>
                </a:cubicBezTo>
                <a:cubicBezTo>
                  <a:pt x="925963" y="5772552"/>
                  <a:pt x="680448" y="5747619"/>
                  <a:pt x="681487" y="5914528"/>
                </a:cubicBezTo>
                <a:cubicBezTo>
                  <a:pt x="534662" y="6049233"/>
                  <a:pt x="467137" y="5947425"/>
                  <a:pt x="414155" y="5817569"/>
                </a:cubicBezTo>
                <a:cubicBezTo>
                  <a:pt x="348015" y="5648929"/>
                  <a:pt x="370177" y="5468515"/>
                  <a:pt x="360135" y="5287062"/>
                </a:cubicBezTo>
                <a:cubicBezTo>
                  <a:pt x="338319" y="5059207"/>
                  <a:pt x="278758" y="4907881"/>
                  <a:pt x="281875" y="4677256"/>
                </a:cubicBezTo>
                <a:cubicBezTo>
                  <a:pt x="237204" y="4527316"/>
                  <a:pt x="250017" y="4367332"/>
                  <a:pt x="237897" y="4207696"/>
                </a:cubicBezTo>
                <a:cubicBezTo>
                  <a:pt x="210194" y="3969452"/>
                  <a:pt x="176258" y="4119047"/>
                  <a:pt x="145093" y="3878379"/>
                </a:cubicBezTo>
                <a:cubicBezTo>
                  <a:pt x="114274" y="3641175"/>
                  <a:pt x="72720" y="2448920"/>
                  <a:pt x="72373" y="2447189"/>
                </a:cubicBezTo>
                <a:cubicBezTo>
                  <a:pt x="72720" y="2447189"/>
                  <a:pt x="12120" y="1233809"/>
                  <a:pt x="0" y="0"/>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0A6F6598-2387-F542-E319-A9B280BBAA6D}"/>
              </a:ext>
            </a:extLst>
          </p:cNvPr>
          <p:cNvSpPr>
            <a:spLocks noGrp="1"/>
          </p:cNvSpPr>
          <p:nvPr>
            <p:ph type="title"/>
          </p:nvPr>
        </p:nvSpPr>
        <p:spPr>
          <a:xfrm>
            <a:off x="535387" y="2248263"/>
            <a:ext cx="3768917" cy="1606163"/>
          </a:xfrm>
        </p:spPr>
        <p:txBody>
          <a:bodyPr vert="horz" lIns="91440" tIns="45720" rIns="91440" bIns="45720" rtlCol="0" anchor="b">
            <a:normAutofit/>
          </a:bodyPr>
          <a:lstStyle/>
          <a:p>
            <a:r>
              <a:rPr lang="en-US" sz="4400" kern="1200">
                <a:solidFill>
                  <a:schemeClr val="tx1"/>
                </a:solidFill>
                <a:latin typeface="+mj-lt"/>
                <a:ea typeface="+mj-ea"/>
                <a:cs typeface="+mj-cs"/>
              </a:rPr>
              <a:t>Questions? </a:t>
            </a:r>
          </a:p>
        </p:txBody>
      </p:sp>
      <p:pic>
        <p:nvPicPr>
          <p:cNvPr id="9" name="Graphic 8" descr="Question mark">
            <a:extLst>
              <a:ext uri="{FF2B5EF4-FFF2-40B4-BE49-F238E27FC236}">
                <a16:creationId xmlns:a16="http://schemas.microsoft.com/office/drawing/2014/main" id="{67FB2D3C-8C69-98DD-784D-96BBA2D845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82091" y="1243422"/>
            <a:ext cx="4371155" cy="4371155"/>
          </a:xfrm>
          <a:prstGeom prst="rect">
            <a:avLst/>
          </a:prstGeom>
        </p:spPr>
      </p:pic>
    </p:spTree>
    <p:extLst>
      <p:ext uri="{BB962C8B-B14F-4D97-AF65-F5344CB8AC3E}">
        <p14:creationId xmlns:p14="http://schemas.microsoft.com/office/powerpoint/2010/main" val="3347565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90</TotalTime>
  <Words>621</Words>
  <Application>Microsoft Office PowerPoint</Application>
  <PresentationFormat>Widescreen</PresentationFormat>
  <Paragraphs>52</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Enhancing Transparency, Participation, and Accountability through Social Media  Twitter/X Use by Government During the COVID-19 Pandemic</vt:lpstr>
      <vt:lpstr>Real-Time Information and Public Communication</vt:lpstr>
      <vt:lpstr>Interactive Public Participation and Feedback </vt:lpstr>
      <vt:lpstr>Challenges of Using Twitter/X in Crisis Governance</vt:lpstr>
      <vt:lpstr>Moving Toward a More Open and Responsive Government</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Riedweg, Skylin</dc:creator>
  <cp:lastModifiedBy>Riedweg, Skylin</cp:lastModifiedBy>
  <cp:revision>1</cp:revision>
  <dcterms:created xsi:type="dcterms:W3CDTF">2025-04-24T14:34:20Z</dcterms:created>
  <dcterms:modified xsi:type="dcterms:W3CDTF">2025-04-24T16:04:33Z</dcterms:modified>
</cp:coreProperties>
</file>